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58" r:id="rId12"/>
    <p:sldId id="259" r:id="rId13"/>
    <p:sldId id="260" r:id="rId14"/>
    <p:sldId id="271" r:id="rId15"/>
    <p:sldId id="261" r:id="rId16"/>
    <p:sldId id="262" r:id="rId17"/>
    <p:sldId id="263" r:id="rId18"/>
    <p:sldId id="264" r:id="rId19"/>
    <p:sldId id="265" r:id="rId20"/>
    <p:sldId id="273" r:id="rId21"/>
    <p:sldId id="266" r:id="rId22"/>
    <p:sldId id="274" r:id="rId23"/>
    <p:sldId id="267" r:id="rId24"/>
    <p:sldId id="268" r:id="rId25"/>
    <p:sldId id="269" r:id="rId26"/>
    <p:sldId id="27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72E2D-0F70-44E9-A41F-B7056909AF8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25CB9-B44F-418C-955E-255A7417B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05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A5381-C7FA-4903-8164-A19E85710415}" type="datetimeFigureOut">
              <a:rPr lang="en-US" smtClean="0"/>
              <a:t>1/17/2020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6001E-73B3-4B0B-A7CF-38A0B84A95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8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F3273AE0-BCFB-40A3-A6F6-05844A3468E5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9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AB-0FE4-46F6-AB30-726812FB2B73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75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0C3-D22C-43A3-9685-5E16D37225C5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847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D1CB-9A4A-4026-8CF2-44A73DD538A3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102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B5B6-2141-4B89-AD0B-17B491E06D04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00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97BA-C286-48BD-BD2E-2BEB55E17296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59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83DA-5748-4DEE-9C72-61CAB88B19D4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8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FEB-4D4F-4A7C-B5E8-73F790099927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854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23D-9CB7-4167-AC96-120D3D7E5339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0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888-EBEA-411D-9FA2-CBFD72DF5557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32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D178-3C61-437D-A574-CDCB4E202FC8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9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73920-CACA-4BC4-A6F6-1233AD1A0D9A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84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9629-20D4-48F9-A010-0E1BE214585A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3174-35A8-4C43-B16A-DEC3A9C8FCC2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8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C8DF-E32E-4B12-9E12-374C04B2ECD2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0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43D1-BDE9-48EB-A962-608780CBEEA8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7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0AFA7-32AF-4852-9695-B77618402360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0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C6D99D4-E5CC-4D87-86C8-E9D8468DDAAC}" type="datetime1">
              <a:rPr lang="en-US" smtClean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2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3068" y="662819"/>
            <a:ext cx="11176383" cy="2677648"/>
          </a:xfrm>
        </p:spPr>
        <p:txBody>
          <a:bodyPr/>
          <a:lstStyle/>
          <a:p>
            <a:r>
              <a:rPr lang="en-US" b="1" dirty="0" smtClean="0"/>
              <a:t>Ch. 7 - Organizational Structure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Test Review</a:t>
            </a:r>
            <a:endParaRPr lang="en-US" sz="2800" b="1" dirty="0"/>
          </a:p>
        </p:txBody>
      </p:sp>
      <p:pic>
        <p:nvPicPr>
          <p:cNvPr id="4" name="Picture 3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7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025" y="840934"/>
            <a:ext cx="10555265" cy="706964"/>
          </a:xfrm>
        </p:spPr>
        <p:txBody>
          <a:bodyPr/>
          <a:lstStyle/>
          <a:p>
            <a:r>
              <a:rPr lang="en-US" dirty="0" smtClean="0"/>
              <a:t>An organization that focuses authority in one place with top management.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Centralized organization.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27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business that employs more than one person needs a _____.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Centralized Organization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Decentralized Organization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Management</a:t>
            </a:r>
            <a:r>
              <a:rPr lang="en-US" b="1" dirty="0"/>
              <a:t> </a:t>
            </a:r>
            <a:r>
              <a:rPr lang="en-US" b="1" dirty="0" smtClean="0"/>
              <a:t>Plan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Middle Manager</a:t>
            </a:r>
          </a:p>
        </p:txBody>
      </p:sp>
      <p:pic>
        <p:nvPicPr>
          <p:cNvPr id="4" name="Picture 3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10565"/>
            <a:ext cx="2386149" cy="238614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7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charts serve to define ________.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What a company produces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Who is in charge of whom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Where the workers’ offices will be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How to create a product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465" y="3633651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11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“CEO” is a title often used by _______.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Top-level Managers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Middle Managers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Operational Managers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Human Resource Managers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6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89" y="869166"/>
            <a:ext cx="10489474" cy="706964"/>
          </a:xfrm>
        </p:spPr>
        <p:txBody>
          <a:bodyPr/>
          <a:lstStyle/>
          <a:p>
            <a:r>
              <a:rPr lang="en-US" dirty="0" smtClean="0"/>
              <a:t>A business which all decisions are made by the head of the company is a _______.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Decentralized Organization</a:t>
            </a:r>
          </a:p>
          <a:p>
            <a:r>
              <a:rPr lang="en-US" dirty="0" smtClean="0"/>
              <a:t>Partnership</a:t>
            </a:r>
          </a:p>
          <a:p>
            <a:r>
              <a:rPr lang="en-US" b="1" dirty="0" smtClean="0"/>
              <a:t>Centralized Organization</a:t>
            </a:r>
          </a:p>
          <a:p>
            <a:r>
              <a:rPr lang="en-US" dirty="0" smtClean="0"/>
              <a:t>Departmentalized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97368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5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40" y="843041"/>
            <a:ext cx="9582715" cy="706964"/>
          </a:xfrm>
        </p:spPr>
        <p:txBody>
          <a:bodyPr/>
          <a:lstStyle/>
          <a:p>
            <a:r>
              <a:rPr lang="en-US" dirty="0" smtClean="0"/>
              <a:t>Managers who run offices in different parts of the country are called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Regional Managers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Plant Managers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Distribution Managers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Production Managers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77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CEO stand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Chief Executive Officer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69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CFO stand for?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Chief Financial Officer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46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COO stand for?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Chief Operational Officer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6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3 Levels of Managers?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</a:t>
            </a:r>
          </a:p>
          <a:p>
            <a:r>
              <a:rPr lang="en-US" dirty="0" smtClean="0"/>
              <a:t>Middle</a:t>
            </a:r>
          </a:p>
          <a:p>
            <a:r>
              <a:rPr lang="en-US" dirty="0" smtClean="0"/>
              <a:t>Operational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54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organization that gives authority to a number of units.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Decentralized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09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Ways to Organize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185" y="2146299"/>
            <a:ext cx="10131355" cy="34163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Line Authority</a:t>
            </a:r>
          </a:p>
          <a:p>
            <a:pPr lvl="1"/>
            <a:r>
              <a:rPr lang="en-US" sz="2800" dirty="0" smtClean="0"/>
              <a:t>Managers at the top of the line are in charge of those beneath them.</a:t>
            </a:r>
          </a:p>
          <a:p>
            <a:r>
              <a:rPr lang="en-US" sz="3200" b="1" dirty="0" smtClean="0"/>
              <a:t>Centralized Organization</a:t>
            </a:r>
          </a:p>
          <a:p>
            <a:pPr lvl="1"/>
            <a:r>
              <a:rPr lang="en-US" sz="2800" dirty="0" smtClean="0"/>
              <a:t>Authority in one place and one place only, with top management.</a:t>
            </a:r>
          </a:p>
          <a:p>
            <a:r>
              <a:rPr lang="en-US" sz="3200" b="1" dirty="0" smtClean="0"/>
              <a:t>Decentralized Organization</a:t>
            </a:r>
          </a:p>
          <a:p>
            <a:pPr lvl="1"/>
            <a:r>
              <a:rPr lang="en-US" sz="2800" dirty="0" smtClean="0"/>
              <a:t>Authority is given to many different managers to run their own departments.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851" y="2146299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9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primary responsibility of top-level managers?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Setting goals and planning.</a:t>
            </a:r>
          </a:p>
          <a:p>
            <a:r>
              <a:rPr lang="en-US" dirty="0" smtClean="0"/>
              <a:t>Examples of Top Level Managers</a:t>
            </a:r>
          </a:p>
          <a:p>
            <a:pPr lvl="1"/>
            <a:r>
              <a:rPr lang="en-US" dirty="0" smtClean="0"/>
              <a:t>President</a:t>
            </a:r>
          </a:p>
          <a:p>
            <a:pPr lvl="1"/>
            <a:r>
              <a:rPr lang="en-US" dirty="0" smtClean="0"/>
              <a:t>Vice president</a:t>
            </a:r>
          </a:p>
          <a:p>
            <a:pPr lvl="1"/>
            <a:r>
              <a:rPr lang="en-US" dirty="0" smtClean="0"/>
              <a:t>CEO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9607" y="3633651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62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main role of Middle Managers?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4733" y="2498998"/>
            <a:ext cx="10418147" cy="3416300"/>
          </a:xfrm>
        </p:spPr>
        <p:txBody>
          <a:bodyPr>
            <a:normAutofit/>
          </a:bodyPr>
          <a:lstStyle/>
          <a:p>
            <a:r>
              <a:rPr lang="en-US" dirty="0" smtClean="0"/>
              <a:t>Carry out decisions of top management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Plant Managers</a:t>
            </a:r>
          </a:p>
          <a:p>
            <a:pPr lvl="1"/>
            <a:r>
              <a:rPr lang="en-US" dirty="0" smtClean="0"/>
              <a:t>Regional Managers</a:t>
            </a:r>
          </a:p>
          <a:p>
            <a:pPr lvl="1"/>
            <a:r>
              <a:rPr lang="en-US" dirty="0" smtClean="0"/>
              <a:t>Department Heads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1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441" y="763274"/>
            <a:ext cx="10381725" cy="7069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 three levels is the most involved in the day-to-day supervision of employees?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Operational Managers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Supervisors</a:t>
            </a:r>
          </a:p>
          <a:p>
            <a:pPr lvl="1"/>
            <a:r>
              <a:rPr lang="en-US" dirty="0" smtClean="0"/>
              <a:t>Office Managers</a:t>
            </a:r>
          </a:p>
          <a:p>
            <a:pPr lvl="1"/>
            <a:r>
              <a:rPr lang="en-US" dirty="0" smtClean="0"/>
              <a:t>Crew Leaders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5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4 Management Functions in Business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</a:t>
            </a:r>
          </a:p>
          <a:p>
            <a:r>
              <a:rPr lang="en-US" dirty="0" smtClean="0"/>
              <a:t>Organize</a:t>
            </a:r>
          </a:p>
          <a:p>
            <a:r>
              <a:rPr lang="en-US" dirty="0" smtClean="0"/>
              <a:t>Lead</a:t>
            </a:r>
          </a:p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6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Being a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Earn more $</a:t>
            </a:r>
          </a:p>
          <a:p>
            <a:r>
              <a:rPr lang="en-US" dirty="0" smtClean="0"/>
              <a:t>Respected as leaders (prestige)</a:t>
            </a:r>
          </a:p>
          <a:p>
            <a:r>
              <a:rPr lang="en-US" dirty="0" smtClean="0"/>
              <a:t>Influence</a:t>
            </a:r>
          </a:p>
          <a:p>
            <a:r>
              <a:rPr lang="en-US" dirty="0" smtClean="0"/>
              <a:t>Authority</a:t>
            </a:r>
          </a:p>
          <a:p>
            <a:r>
              <a:rPr lang="en-US" dirty="0" smtClean="0"/>
              <a:t>Varied duties and decision making</a:t>
            </a:r>
          </a:p>
          <a:p>
            <a:r>
              <a:rPr lang="en-US" dirty="0" smtClean="0"/>
              <a:t>Greater control over their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87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Management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Your are blamed when things go wrong</a:t>
            </a:r>
          </a:p>
          <a:p>
            <a:r>
              <a:rPr lang="en-US" dirty="0" smtClean="0"/>
              <a:t>Target for criticism</a:t>
            </a:r>
          </a:p>
          <a:p>
            <a:r>
              <a:rPr lang="en-US" dirty="0" smtClean="0"/>
              <a:t>Mistakes are more costly</a:t>
            </a:r>
          </a:p>
          <a:p>
            <a:r>
              <a:rPr lang="en-US" dirty="0" smtClean="0"/>
              <a:t>Great pressure</a:t>
            </a:r>
          </a:p>
          <a:p>
            <a:r>
              <a:rPr lang="en-US" dirty="0" smtClean="0"/>
              <a:t>Relationship issues with workers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54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Managers with the greatest responsibility in the company.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level managers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4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876840" cy="706964"/>
          </a:xfrm>
        </p:spPr>
        <p:txBody>
          <a:bodyPr/>
          <a:lstStyle/>
          <a:p>
            <a:r>
              <a:rPr lang="en-US" dirty="0" smtClean="0"/>
              <a:t>A way of organization that subdivides responsibilities in the company.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88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857" y="870430"/>
            <a:ext cx="10205882" cy="706964"/>
          </a:xfrm>
        </p:spPr>
        <p:txBody>
          <a:bodyPr/>
          <a:lstStyle/>
          <a:p>
            <a:r>
              <a:rPr lang="en-US" sz="3600" dirty="0" smtClean="0"/>
              <a:t>An organizational structure in which managers at the top of the line are in charge of those beneath them.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authority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4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Managers who carry out the decisions of top management.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Middle managers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6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993" y="870431"/>
            <a:ext cx="9551547" cy="706964"/>
          </a:xfrm>
        </p:spPr>
        <p:txBody>
          <a:bodyPr/>
          <a:lstStyle/>
          <a:p>
            <a:r>
              <a:rPr lang="en-US" sz="3600" dirty="0" smtClean="0"/>
              <a:t>A business plan that divides a company into different departments run by different managers.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5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Managers who directly assign duties and oversee workers.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Operational manager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30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29" y="973669"/>
            <a:ext cx="10899058" cy="706964"/>
          </a:xfrm>
        </p:spPr>
        <p:txBody>
          <a:bodyPr/>
          <a:lstStyle/>
          <a:p>
            <a:r>
              <a:rPr lang="en-US" dirty="0" smtClean="0"/>
              <a:t>A chart that shows how a business is structured and who is in charge of whom.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Organizational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 descr="Departamentalização em jlcarneiro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538" y="3584305"/>
            <a:ext cx="2386149" cy="23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32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70</TotalTime>
  <Words>501</Words>
  <Application>Microsoft Office PowerPoint</Application>
  <PresentationFormat>Widescreen</PresentationFormat>
  <Paragraphs>124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Century Gothic</vt:lpstr>
      <vt:lpstr>Wingdings 3</vt:lpstr>
      <vt:lpstr>Ion Boardroom</vt:lpstr>
      <vt:lpstr>Ch. 7 - Organizational Structure</vt:lpstr>
      <vt:lpstr>An organization that gives authority to a number of units.</vt:lpstr>
      <vt:lpstr>Managers with the greatest responsibility in the company.</vt:lpstr>
      <vt:lpstr>A way of organization that subdivides responsibilities in the company.</vt:lpstr>
      <vt:lpstr>An organizational structure in which managers at the top of the line are in charge of those beneath them.</vt:lpstr>
      <vt:lpstr>Managers who carry out the decisions of top management.</vt:lpstr>
      <vt:lpstr>A business plan that divides a company into different departments run by different managers.</vt:lpstr>
      <vt:lpstr>Managers who directly assign duties and oversee workers.</vt:lpstr>
      <vt:lpstr>A chart that shows how a business is structured and who is in charge of whom.</vt:lpstr>
      <vt:lpstr>An organization that focuses authority in one place with top management.</vt:lpstr>
      <vt:lpstr>Any business that employs more than one person needs a _____.</vt:lpstr>
      <vt:lpstr>Organizational charts serve to define ________.</vt:lpstr>
      <vt:lpstr>“CEO” is a title often used by _______.</vt:lpstr>
      <vt:lpstr>A business which all decisions are made by the head of the company is a _______.</vt:lpstr>
      <vt:lpstr>Managers who run offices in different parts of the country are called</vt:lpstr>
      <vt:lpstr>What does CEO stand for?</vt:lpstr>
      <vt:lpstr>What does CFO stand for? </vt:lpstr>
      <vt:lpstr>What does COO stand for? </vt:lpstr>
      <vt:lpstr>What are the 3 Levels of Managers? </vt:lpstr>
      <vt:lpstr>3 Ways to Organize Management</vt:lpstr>
      <vt:lpstr>What is the primary responsibility of top-level managers?</vt:lpstr>
      <vt:lpstr>What is the main role of Middle Managers?</vt:lpstr>
      <vt:lpstr>Which of the three levels is the most involved in the day-to-day supervision of employees?</vt:lpstr>
      <vt:lpstr>What are the 4 Management Functions in Business </vt:lpstr>
      <vt:lpstr>Advantages of Being a Manager</vt:lpstr>
      <vt:lpstr>Disadvantages of Management Positions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44</cp:revision>
  <cp:lastPrinted>2019-03-20T15:09:27Z</cp:lastPrinted>
  <dcterms:created xsi:type="dcterms:W3CDTF">2019-03-18T22:43:57Z</dcterms:created>
  <dcterms:modified xsi:type="dcterms:W3CDTF">2020-01-17T17:02:16Z</dcterms:modified>
</cp:coreProperties>
</file>